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2E10-4B7F-4C60-937E-6C13A74E816F}" type="datetimeFigureOut">
              <a:rPr lang="zh-TW" altLang="en-US" smtClean="0"/>
              <a:t>2010/9/16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9BD69-ADFF-491F-9F65-B7F81DA40F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9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91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481955" y="6285485"/>
            <a:ext cx="91372" cy="210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97"/>
              </a:lnSpc>
            </a:pP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05595" y="4428200"/>
            <a:ext cx="1676741" cy="384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58"/>
              </a:lnSpc>
            </a:pPr>
            <a:r>
              <a:rPr lang="en-US" altLang="zh-TW" sz="3198" b="1" smtClean="0">
                <a:solidFill>
                  <a:srgbClr val="000000"/>
                </a:solidFill>
                <a:latin typeface="Times New Roman"/>
              </a:rPr>
              <a:t>AIC 2009</a:t>
            </a:r>
            <a:endParaRPr lang="zh-TW" altLang="en-US" sz="3198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000535" y="2693390"/>
            <a:ext cx="4773743" cy="5674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altLang="zh-TW" sz="4800" b="1" i="1" smtClean="0">
                <a:solidFill>
                  <a:srgbClr val="000000"/>
                </a:solidFill>
                <a:latin typeface="Times New Roman"/>
              </a:rPr>
              <a:t>Layout Instruction</a:t>
            </a:r>
            <a:endParaRPr lang="zh-TW" altLang="en-US" sz="4800" b="1" i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BA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BC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BD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2197100"/>
            <a:ext cx="7734300" cy="4394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10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File-&gt; Open -&gt; Choose Library -&gt; Cell (Key in Name)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061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b="1" smtClean="0">
                <a:solidFill>
                  <a:srgbClr val="00009A"/>
                </a:solidFill>
                <a:latin typeface="Times New Roman"/>
              </a:rPr>
              <a:t>Key in Name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endParaRPr lang="en-US" altLang="zh-TW" b="1" smtClean="0">
              <a:solidFill>
                <a:srgbClr val="00009A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18"/>
              </a:lnSpc>
              <a:buClrTx/>
              <a:buSzTx/>
              <a:buNone/>
              <a:tabLst>
                <a:tab pos="5067300" algn="l"/>
                <a:tab pos="7467600" algn="l"/>
              </a:tabLst>
              <a:defRPr/>
            </a:pPr>
            <a:r>
              <a:rPr lang="en-US" altLang="zh-TW" b="1" smtClean="0">
                <a:solidFill>
                  <a:srgbClr val="00009A"/>
                </a:solidFill>
                <a:latin typeface="Times New Roman"/>
              </a:rPr>
              <a:t>	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10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94769" y="947800"/>
            <a:ext cx="392030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Laker Environment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BF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C1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C2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2044700"/>
            <a:ext cx="1003300" cy="4813300"/>
          </a:xfrm>
          <a:prstGeom prst="rect">
            <a:avLst/>
          </a:prstGeom>
        </p:spPr>
      </p:pic>
      <p:pic>
        <p:nvPicPr>
          <p:cNvPr id="5" name="圖片 4" descr="ws_2C4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2209800"/>
            <a:ext cx="177800" cy="177800"/>
          </a:xfrm>
          <a:prstGeom prst="rect">
            <a:avLst/>
          </a:prstGeom>
        </p:spPr>
      </p:pic>
      <p:pic>
        <p:nvPicPr>
          <p:cNvPr id="6" name="圖片 5" descr="ws_2C5.tmp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314699" y="2832100"/>
            <a:ext cx="165100" cy="177800"/>
          </a:xfrm>
          <a:prstGeom prst="rect">
            <a:avLst/>
          </a:prstGeom>
        </p:spPr>
      </p:pic>
      <p:pic>
        <p:nvPicPr>
          <p:cNvPr id="7" name="圖片 6" descr="ws_2C6.tmp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314699" y="3441700"/>
            <a:ext cx="165100" cy="177800"/>
          </a:xfrm>
          <a:prstGeom prst="rect">
            <a:avLst/>
          </a:prstGeom>
        </p:spPr>
      </p:pic>
      <p:pic>
        <p:nvPicPr>
          <p:cNvPr id="8" name="圖片 7" descr="ws_2C7.tmp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314699" y="4051300"/>
            <a:ext cx="165100" cy="177800"/>
          </a:xfrm>
          <a:prstGeom prst="rect">
            <a:avLst/>
          </a:prstGeom>
        </p:spPr>
      </p:pic>
      <p:pic>
        <p:nvPicPr>
          <p:cNvPr id="9" name="圖片 8" descr="ws_2C8.tmp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14699" y="4660900"/>
            <a:ext cx="165100" cy="177800"/>
          </a:xfrm>
          <a:prstGeom prst="rect">
            <a:avLst/>
          </a:prstGeom>
        </p:spPr>
      </p:pic>
      <p:pic>
        <p:nvPicPr>
          <p:cNvPr id="10" name="圖片 9" descr="ws_2C9.tmp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4699" y="5283200"/>
            <a:ext cx="165100" cy="165100"/>
          </a:xfrm>
          <a:prstGeom prst="rect">
            <a:avLst/>
          </a:prstGeom>
        </p:spPr>
      </p:pic>
      <p:pic>
        <p:nvPicPr>
          <p:cNvPr id="11" name="圖片 10" descr="ws_2CA.tmp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699" y="5880100"/>
            <a:ext cx="165100" cy="152400"/>
          </a:xfrm>
          <a:prstGeom prst="rect">
            <a:avLst/>
          </a:prstGeom>
        </p:spPr>
      </p:pic>
      <p:pic>
        <p:nvPicPr>
          <p:cNvPr id="12" name="圖片 11" descr="ws_2CB.tmp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314699" y="6426200"/>
            <a:ext cx="165100" cy="1524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11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461137" y="4638857"/>
            <a:ext cx="1812997" cy="19877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Metal1: Metal_1</a:t>
            </a:r>
          </a:p>
          <a:p>
            <a:pPr>
              <a:lnSpc>
                <a:spcPts val="1000"/>
              </a:lnSpc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800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Metal2:Metal_2</a:t>
            </a:r>
          </a:p>
          <a:p>
            <a:pPr>
              <a:lnSpc>
                <a:spcPts val="1000"/>
              </a:lnSpc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601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Metal3:Metal_3</a:t>
            </a:r>
          </a:p>
          <a:p>
            <a:pPr>
              <a:lnSpc>
                <a:spcPts val="1000"/>
              </a:lnSpc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320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Metal4:Metal_4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8533" y="4755210"/>
            <a:ext cx="2362826" cy="17697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65"/>
              </a:lnSpc>
              <a:buClrTx/>
              <a:buSzTx/>
              <a:buNone/>
              <a:tabLst>
                <a:tab pos="2108200" algn="l"/>
              </a:tabLst>
              <a:defRPr/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dg : draw the shape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402"/>
              </a:lnSpc>
              <a:buClrTx/>
              <a:buSzTx/>
              <a:buNone/>
              <a:tabLst>
                <a:tab pos="2108200" algn="l"/>
              </a:tabLst>
              <a:defRPr/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pn : input/output pin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08200" algn="l"/>
              </a:tabLst>
              <a:defRPr/>
            </a:pPr>
            <a:endParaRPr lang="en-US" altLang="zh-TW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680"/>
              </a:lnSpc>
              <a:buClrTx/>
              <a:buSzTx/>
              <a:buNone/>
              <a:tabLst>
                <a:tab pos="2108200" algn="l"/>
              </a:tabLst>
              <a:defRPr/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11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92435" y="1709729"/>
            <a:ext cx="5776005" cy="25648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Layer Table-&gt;(Window -&gt; Layer Table -&gt;Attach Left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16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	DIFF :OD1,active region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48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Poly : Poly gate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PIMP: P</a:t>
            </a:r>
            <a:r>
              <a:rPr lang="en-US" altLang="zh-TW" sz="1302" b="1" smtClean="0">
                <a:solidFill>
                  <a:srgbClr val="000000"/>
                </a:solidFill>
                <a:latin typeface="Times New Roman"/>
              </a:rPr>
              <a:t>+ 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implant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2578100" algn="l"/>
                <a:tab pos="26670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NIMP: N</a:t>
            </a:r>
            <a:r>
              <a:rPr lang="en-US" altLang="zh-TW" sz="1302" b="1" smtClean="0">
                <a:solidFill>
                  <a:srgbClr val="000000"/>
                </a:solidFill>
                <a:latin typeface="Times New Roman"/>
              </a:rPr>
              <a:t>+ 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implant</a:t>
            </a:r>
            <a:endParaRPr lang="zh-TW" altLang="en-US" sz="1998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078460" y="947800"/>
            <a:ext cx="2846933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Layout-Editor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CC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CE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663700"/>
            <a:ext cx="203200" cy="215900"/>
          </a:xfrm>
          <a:prstGeom prst="rect">
            <a:avLst/>
          </a:prstGeom>
        </p:spPr>
      </p:pic>
      <p:pic>
        <p:nvPicPr>
          <p:cNvPr id="4" name="圖片 3" descr="ws_2CF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006600"/>
            <a:ext cx="203200" cy="203200"/>
          </a:xfrm>
          <a:prstGeom prst="rect">
            <a:avLst/>
          </a:prstGeom>
        </p:spPr>
      </p:pic>
      <p:pic>
        <p:nvPicPr>
          <p:cNvPr id="5" name="圖片 4" descr="ws_2D0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336800"/>
            <a:ext cx="203200" cy="203200"/>
          </a:xfrm>
          <a:prstGeom prst="rect">
            <a:avLst/>
          </a:prstGeom>
        </p:spPr>
      </p:pic>
      <p:pic>
        <p:nvPicPr>
          <p:cNvPr id="6" name="圖片 5" descr="ws_2D1.tmp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" y="2679700"/>
            <a:ext cx="1917700" cy="2311400"/>
          </a:xfrm>
          <a:prstGeom prst="rect">
            <a:avLst/>
          </a:prstGeom>
        </p:spPr>
      </p:pic>
      <p:pic>
        <p:nvPicPr>
          <p:cNvPr id="7" name="圖片 6" descr="ws_2D2.tmp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5016500"/>
            <a:ext cx="203200" cy="203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99469" y="947800"/>
            <a:ext cx="477502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Laker shortcut key (1/2)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68813" y="1661409"/>
            <a:ext cx="7800212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37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Undo : &lt;u&gt;</a:t>
            </a:r>
          </a:p>
          <a:p>
            <a:pPr marL="0" marR="0" lvl="0" indent="0" defTabSz="914400" eaLnBrk="1" fontAlgn="auto" latinLnBrk="0" hangingPunct="1">
              <a:lnSpc>
                <a:spcPts val="2634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Redo : &lt;Shift + u&gt;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Zoom area :  &lt;z&gt;</a:t>
            </a:r>
          </a:p>
          <a:p>
            <a:pPr marL="0" marR="0" lvl="0" indent="0" defTabSz="914400" eaLnBrk="1" fontAlgn="auto" latinLnBrk="0" hangingPunct="1">
              <a:lnSpc>
                <a:spcPts val="2634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Zoom in/out : &lt;Ctrl/shift+Z&gt;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Fit screen : &lt;f&gt;</a:t>
            </a:r>
          </a:p>
          <a:p>
            <a:pPr marL="0" marR="0" lvl="0" indent="0" defTabSz="914400" eaLnBrk="1" fontAlgn="auto" latinLnBrk="0" hangingPunct="1">
              <a:lnSpc>
                <a:spcPts val="2634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Ruler : &lt;k&gt;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Remove rulers: &lt;shift+k&gt;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Rectangular: &lt;r&gt;</a:t>
            </a:r>
          </a:p>
          <a:p>
            <a:pPr marL="0" marR="0" lvl="0" indent="0" defTabSz="914400" eaLnBrk="1" fontAlgn="auto" latinLnBrk="0" hangingPunct="1">
              <a:lnSpc>
                <a:spcPts val="2634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Stretch : &lt;s&gt;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Move: &lt;m&gt;</a:t>
            </a:r>
          </a:p>
          <a:p>
            <a:pPr marL="0" marR="0" lvl="0" indent="0" defTabSz="914400" eaLnBrk="1" fontAlgn="auto" latinLnBrk="0" hangingPunct="1">
              <a:lnSpc>
                <a:spcPts val="2634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Copy: &lt;c&gt;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700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12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12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D3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D5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14500"/>
            <a:ext cx="203200" cy="215900"/>
          </a:xfrm>
          <a:prstGeom prst="rect">
            <a:avLst/>
          </a:prstGeom>
        </p:spPr>
      </p:pic>
      <p:pic>
        <p:nvPicPr>
          <p:cNvPr id="4" name="圖片 3" descr="ws_2D6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120900"/>
            <a:ext cx="203200" cy="215900"/>
          </a:xfrm>
          <a:prstGeom prst="rect">
            <a:avLst/>
          </a:prstGeom>
        </p:spPr>
      </p:pic>
      <p:pic>
        <p:nvPicPr>
          <p:cNvPr id="5" name="圖片 4" descr="ws_2D7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514600"/>
            <a:ext cx="203200" cy="215900"/>
          </a:xfrm>
          <a:prstGeom prst="rect">
            <a:avLst/>
          </a:prstGeom>
        </p:spPr>
      </p:pic>
      <p:pic>
        <p:nvPicPr>
          <p:cNvPr id="6" name="圖片 5" descr="ws_2D8.tmp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933699"/>
            <a:ext cx="203200" cy="203200"/>
          </a:xfrm>
          <a:prstGeom prst="rect">
            <a:avLst/>
          </a:prstGeom>
        </p:spPr>
      </p:pic>
      <p:pic>
        <p:nvPicPr>
          <p:cNvPr id="7" name="圖片 6" descr="ws_2D9.tmp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3327400"/>
            <a:ext cx="203200" cy="203200"/>
          </a:xfrm>
          <a:prstGeom prst="rect">
            <a:avLst/>
          </a:prstGeom>
        </p:spPr>
      </p:pic>
      <p:pic>
        <p:nvPicPr>
          <p:cNvPr id="8" name="圖片 7" descr="ws_2DA.tmp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3733799"/>
            <a:ext cx="203200" cy="203200"/>
          </a:xfrm>
          <a:prstGeom prst="rect">
            <a:avLst/>
          </a:prstGeom>
        </p:spPr>
      </p:pic>
      <p:pic>
        <p:nvPicPr>
          <p:cNvPr id="9" name="圖片 8" descr="ws_2DB.tmp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46100" y="4127500"/>
            <a:ext cx="203200" cy="215900"/>
          </a:xfrm>
          <a:prstGeom prst="rect">
            <a:avLst/>
          </a:prstGeom>
        </p:spPr>
      </p:pic>
      <p:pic>
        <p:nvPicPr>
          <p:cNvPr id="10" name="圖片 9" descr="ws_2DC.tmp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3289300"/>
            <a:ext cx="342900" cy="355600"/>
          </a:xfrm>
          <a:prstGeom prst="rect">
            <a:avLst/>
          </a:prstGeom>
        </p:spPr>
      </p:pic>
      <p:pic>
        <p:nvPicPr>
          <p:cNvPr id="11" name="圖片 10" descr="ws_2DD.tmp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921000" y="3695700"/>
            <a:ext cx="381000" cy="304800"/>
          </a:xfrm>
          <a:prstGeom prst="rect">
            <a:avLst/>
          </a:prstGeom>
        </p:spPr>
      </p:pic>
      <p:pic>
        <p:nvPicPr>
          <p:cNvPr id="12" name="圖片 11" descr="ws_2DE.tmp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644900" y="2832100"/>
            <a:ext cx="381000" cy="381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68813" y="1715511"/>
            <a:ext cx="7800212" cy="48603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37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Release attitudes: &lt;ESC&gt;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Delete: &lt;Del&gt;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Guard Ring: &lt;shift+g&gt;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Polygon : &lt;shift + p&gt;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Path : &lt;p&gt;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Label/pin :  &lt;l&gt;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68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Instance : &lt;i&gt;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930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666"/>
              </a:lnSpc>
              <a:buClrTx/>
              <a:buSzTx/>
              <a:buNone/>
              <a:tabLst>
                <a:tab pos="74930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13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13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999469" y="947800"/>
            <a:ext cx="477502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Laker shortcut key (2/2)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DF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E1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E2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968500"/>
            <a:ext cx="5791200" cy="4597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Create  MOS &lt; ctrl+m&gt;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14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14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24714" y="947800"/>
            <a:ext cx="335989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Insert MOS (1/3)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E4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E6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E7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2044700"/>
            <a:ext cx="5816600" cy="4635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Select I/O Device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15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15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24714" y="947800"/>
            <a:ext cx="335989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Insert MOS (2/3)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E9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EB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EC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44700"/>
            <a:ext cx="4991100" cy="4635500"/>
          </a:xfrm>
          <a:prstGeom prst="rect">
            <a:avLst/>
          </a:prstGeom>
        </p:spPr>
      </p:pic>
      <p:pic>
        <p:nvPicPr>
          <p:cNvPr id="5" name="圖片 4" descr="ws_2EE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00" y="2844800"/>
            <a:ext cx="2298700" cy="1155700"/>
          </a:xfrm>
          <a:prstGeom prst="rect">
            <a:avLst/>
          </a:prstGeom>
        </p:spPr>
      </p:pic>
      <p:pic>
        <p:nvPicPr>
          <p:cNvPr id="6" name="圖片 5" descr="ws_2EF.tmp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54700" y="4140200"/>
            <a:ext cx="2324100" cy="12446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369179" y="6285485"/>
            <a:ext cx="182742" cy="210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97"/>
              </a:lnSpc>
            </a:pP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16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92435" y="1709729"/>
            <a:ext cx="3594125" cy="2331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Select Gate number &amp; Condition</a:t>
            </a:r>
            <a:endParaRPr lang="zh-TW" altLang="en-US" sz="1998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24714" y="947800"/>
            <a:ext cx="335989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Insert MOS (3/3)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F1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F3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F4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968500"/>
            <a:ext cx="6286500" cy="4889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17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Click &lt;shift +g&gt; NMOS -&gt;P-guard ring/PMOS-&gt;N-guard ring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17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20014" y="947800"/>
            <a:ext cx="237244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Guard Ring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F6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F8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F9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120900"/>
            <a:ext cx="3860800" cy="4483100"/>
          </a:xfrm>
          <a:prstGeom prst="rect">
            <a:avLst/>
          </a:prstGeom>
        </p:spPr>
      </p:pic>
      <p:pic>
        <p:nvPicPr>
          <p:cNvPr id="5" name="圖片 4" descr="ws_2FB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99" y="2120900"/>
            <a:ext cx="4127500" cy="44831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Create Contact/Via &lt;o&gt;-Press o -&gt; choose contact-&gt; Press Hide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18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18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27406" y="947800"/>
            <a:ext cx="2859757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Insert Contact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FD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232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19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92445" y="1709739"/>
            <a:ext cx="7774564" cy="48218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Create Label/Pin &lt;l&gt;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8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Press l -&gt; key on text -&gt; Press Hide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914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TW" altLang="en-US" sz="1998" smtClean="0">
                <a:solidFill>
                  <a:srgbClr val="000000"/>
                </a:solidFill>
                <a:latin typeface="新細明體"/>
              </a:rPr>
              <a:t>按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&lt;L&gt;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538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Key in Name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546"/>
              </a:lnSpc>
              <a:buClrTx/>
              <a:buSzTx/>
              <a:buNone/>
              <a:tabLst>
                <a:tab pos="4978400" algn="l"/>
                <a:tab pos="5930900" algn="l"/>
                <a:tab pos="74676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		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19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48614" y="947800"/>
            <a:ext cx="192360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Label/Pin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93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341606" y="947800"/>
            <a:ext cx="406970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CMOS Process Flow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708" y="4960188"/>
            <a:ext cx="1675780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Active area (OD)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49957" y="6285485"/>
            <a:ext cx="3169137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97"/>
              </a:lnSpc>
              <a:buClrTx/>
              <a:buSzTx/>
              <a:buNone/>
              <a:tabLst>
                <a:tab pos="3022600" algn="l"/>
              </a:tabLst>
              <a:defRPr/>
            </a:pPr>
            <a:r>
              <a:rPr lang="en-US" altLang="zh-TW" smtClean="0"/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1808"/>
              </a:lnSpc>
              <a:buClrTx/>
              <a:buSzTx/>
              <a:buNone/>
              <a:tabLst>
                <a:tab pos="3022600" algn="l"/>
              </a:tabLst>
              <a:defRPr/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P-substrate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950079" y="4438827"/>
            <a:ext cx="1024319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 </a:t>
            </a: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implant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163957" y="5523153"/>
            <a:ext cx="216406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92579" y="5581827"/>
            <a:ext cx="254878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949579" y="5581827"/>
            <a:ext cx="254878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07207" y="5523153"/>
            <a:ext cx="216406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21835" y="5523153"/>
            <a:ext cx="216406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72989" y="5543727"/>
            <a:ext cx="254878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87607" y="4451781"/>
            <a:ext cx="254878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altLang="zh-TW" sz="1200" b="1" smtClean="0">
                <a:solidFill>
                  <a:srgbClr val="000000"/>
                </a:solidFill>
                <a:latin typeface="Times New Roman"/>
              </a:rPr>
              <a:t>+</a:t>
            </a:r>
            <a:endParaRPr lang="zh-TW" altLang="en-US" sz="12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205361" y="4460316"/>
            <a:ext cx="769441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implant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21207" y="4317060"/>
            <a:ext cx="987450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Poly-Gate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36213" y="5797548"/>
            <a:ext cx="751809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57"/>
              </a:lnSpc>
              <a:buClrTx/>
              <a:buSzTx/>
              <a:buNone/>
              <a:tabLst>
                <a:tab pos="647700" algn="l"/>
              </a:tabLst>
              <a:defRPr/>
            </a:pPr>
            <a:r>
              <a:rPr lang="en-US" altLang="zh-TW" smtClean="0"/>
              <a:t>	</a:t>
            </a:r>
            <a:r>
              <a:rPr lang="en-US" altLang="zh-TW" smtClean="0">
                <a:solidFill>
                  <a:srgbClr val="FFFFFF"/>
                </a:solidFill>
                <a:latin typeface="新細明體"/>
              </a:rPr>
              <a:t>c</a:t>
            </a:r>
          </a:p>
          <a:p>
            <a:pPr marL="0" marR="0" lvl="0" indent="0" defTabSz="914400" eaLnBrk="1" fontAlgn="auto" latinLnBrk="0" hangingPunct="1">
              <a:lnSpc>
                <a:spcPts val="1551"/>
              </a:lnSpc>
              <a:buClrTx/>
              <a:buSzTx/>
              <a:buNone/>
              <a:tabLst>
                <a:tab pos="647700" algn="l"/>
              </a:tabLst>
              <a:defRPr/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N-well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40813" y="4304106"/>
            <a:ext cx="78226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Contact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56581" y="3459886"/>
            <a:ext cx="62196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N well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07079" y="4317060"/>
            <a:ext cx="75020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000000"/>
                </a:solidFill>
                <a:latin typeface="Times New Roman"/>
              </a:rPr>
              <a:t>Metal 1</a:t>
            </a:r>
            <a:endParaRPr lang="zh-TW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688713" y="2314757"/>
            <a:ext cx="553037" cy="2331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FF0000"/>
                </a:solidFill>
                <a:latin typeface="Times New Roman"/>
              </a:rPr>
              <a:t>VDD</a:t>
            </a:r>
            <a:endParaRPr lang="zh-TW" altLang="en-US" sz="1998" b="1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43033" y="2314757"/>
            <a:ext cx="567463" cy="2331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FF0000"/>
                </a:solidFill>
                <a:latin typeface="Times New Roman"/>
              </a:rPr>
              <a:t>GND</a:t>
            </a:r>
            <a:endParaRPr lang="zh-TW" altLang="en-US" sz="1998" b="1">
              <a:solidFill>
                <a:srgbClr val="FF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FF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pic>
        <p:nvPicPr>
          <p:cNvPr id="3" name="圖片 2" descr="ws_301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612900"/>
            <a:ext cx="2603500" cy="47117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20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80137" y="2818439"/>
            <a:ext cx="5568832" cy="37189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Layout Design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84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DRC Check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265"/>
              </a:lnSpc>
              <a:buClrTx/>
              <a:buSzTx/>
              <a:buNone/>
              <a:tabLst>
                <a:tab pos="431800" algn="l"/>
                <a:tab pos="52832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20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26060" y="947800"/>
            <a:ext cx="3129062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DRC flow chart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03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05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943100"/>
            <a:ext cx="190500" cy="190500"/>
          </a:xfrm>
          <a:prstGeom prst="rect">
            <a:avLst/>
          </a:prstGeom>
        </p:spPr>
      </p:pic>
      <p:pic>
        <p:nvPicPr>
          <p:cNvPr id="4" name="圖片 3" descr="ws_306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2336800"/>
            <a:ext cx="3289300" cy="3949700"/>
          </a:xfrm>
          <a:prstGeom prst="rect">
            <a:avLst/>
          </a:prstGeom>
        </p:spPr>
      </p:pic>
      <p:pic>
        <p:nvPicPr>
          <p:cNvPr id="5" name="圖片 4" descr="ws_308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0" y="2336800"/>
            <a:ext cx="4927600" cy="41148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21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7259" y="1943663"/>
            <a:ext cx="8043869" cy="459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7343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Verify-&gt; Calibre-&gt; Run DRC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037"/>
              </a:lnSpc>
              <a:buClrTx/>
              <a:buSzTx/>
              <a:buNone/>
              <a:tabLst>
                <a:tab pos="77343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21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60706" y="947800"/>
            <a:ext cx="3492623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DRC(1/4)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0A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0C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676399"/>
            <a:ext cx="190500" cy="203200"/>
          </a:xfrm>
          <a:prstGeom prst="rect">
            <a:avLst/>
          </a:prstGeom>
        </p:spPr>
      </p:pic>
      <p:pic>
        <p:nvPicPr>
          <p:cNvPr id="4" name="圖片 3" descr="ws_30D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197100"/>
            <a:ext cx="8775700" cy="44577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22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7259" y="1613282"/>
            <a:ext cx="8043869" cy="4937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26"/>
              </a:lnSpc>
              <a:buClrTx/>
              <a:buSzTx/>
              <a:buNone/>
              <a:tabLst>
                <a:tab pos="77343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Rules-&gt; Calibre DRC Rule Files xxxx.drc -&gt;DRC Run Directory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7343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061"/>
              </a:lnSpc>
              <a:buClrTx/>
              <a:buSzTx/>
              <a:buNone/>
              <a:tabLst>
                <a:tab pos="77343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22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60706" y="947800"/>
            <a:ext cx="3492623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DRC(2/4)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0F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11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12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336800"/>
            <a:ext cx="7073900" cy="4521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23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Input-&gt; File (xxx.gds) -&gt; Export from layout viewer-&gt;Top cell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-&gt;Run DRC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99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23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60706" y="947800"/>
            <a:ext cx="3492623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DRC(3/4)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14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16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17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968500"/>
            <a:ext cx="6578600" cy="4889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If there is error, please check error message then debug!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24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24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60706" y="947800"/>
            <a:ext cx="3492623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DRC(4/4)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19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4700" cy="6858000"/>
          </a:xfrm>
          <a:prstGeom prst="rect">
            <a:avLst/>
          </a:prstGeom>
        </p:spPr>
      </p:pic>
      <p:pic>
        <p:nvPicPr>
          <p:cNvPr id="3" name="圖片 2" descr="ws_31B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320800"/>
            <a:ext cx="2603500" cy="47117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25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727837" y="3361288"/>
            <a:ext cx="4914807" cy="32309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58"/>
              </a:lnSpc>
              <a:buClrTx/>
              <a:buSzTx/>
              <a:buNone/>
              <a:tabLst>
                <a:tab pos="4635500" algn="l"/>
              </a:tabLst>
              <a:defRPr/>
            </a:pPr>
            <a:r>
              <a:rPr lang="en-US" altLang="zh-TW" sz="3198" b="1" smtClean="0">
                <a:solidFill>
                  <a:srgbClr val="000065"/>
                </a:solidFill>
                <a:latin typeface="Times New Roman"/>
              </a:rPr>
              <a:t>LVS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35500" algn="l"/>
              </a:tabLst>
              <a:defRPr/>
            </a:pPr>
            <a:endParaRPr lang="en-US" altLang="zh-TW" sz="3198" b="1" smtClean="0">
              <a:solidFill>
                <a:srgbClr val="000065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764"/>
              </a:lnSpc>
              <a:buClrTx/>
              <a:buSzTx/>
              <a:buNone/>
              <a:tabLst>
                <a:tab pos="4635500" algn="l"/>
              </a:tabLst>
              <a:defRPr/>
            </a:pPr>
            <a:r>
              <a:rPr lang="en-US" altLang="zh-TW" sz="3198" b="1" smtClean="0">
                <a:solidFill>
                  <a:srgbClr val="000065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25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36806" y="947800"/>
            <a:ext cx="483523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LVS Flow Chart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1D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4400" cy="6858000"/>
          </a:xfrm>
          <a:prstGeom prst="rect">
            <a:avLst/>
          </a:prstGeom>
        </p:spPr>
      </p:pic>
      <p:pic>
        <p:nvPicPr>
          <p:cNvPr id="3" name="圖片 2" descr="ws_31F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2260600"/>
            <a:ext cx="5422900" cy="45085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Verify-&gt;Calibre -&gt;Run LVS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80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Rules-&gt;Select LVS Rules-&gt; Select LVS  Run Directory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99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26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26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811760" y="947800"/>
            <a:ext cx="3347648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LVS(1/4)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21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23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24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2120900"/>
            <a:ext cx="5715000" cy="47371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Input-&gt;Layout set as DRC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27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27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11760" y="947800"/>
            <a:ext cx="3347648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LVS(2/4)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26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28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29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68500"/>
            <a:ext cx="7810500" cy="4889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Input-&gt; Netlist -&gt;Select File -&gt; Top Cell-&gt;Press Run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28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28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11760" y="947800"/>
            <a:ext cx="3347648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LVS(3/4)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2B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2D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752600"/>
            <a:ext cx="190500" cy="190500"/>
          </a:xfrm>
          <a:prstGeom prst="rect">
            <a:avLst/>
          </a:prstGeom>
        </p:spPr>
      </p:pic>
      <p:pic>
        <p:nvPicPr>
          <p:cNvPr id="4" name="圖片 3" descr="ws_32E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7100"/>
            <a:ext cx="9144000" cy="4660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29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8408" y="1732356"/>
            <a:ext cx="8005397" cy="48090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12"/>
              </a:lnSpc>
              <a:buClrTx/>
              <a:buSzTx/>
              <a:buNone/>
              <a:tabLst>
                <a:tab pos="76962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Confirm</a:t>
            </a:r>
            <a:r>
              <a:rPr lang="zh-TW" altLang="en-US" sz="1998" smtClean="0">
                <a:solidFill>
                  <a:srgbClr val="000000"/>
                </a:solidFill>
                <a:latin typeface="新細明體"/>
              </a:rPr>
              <a:t>「 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Layout </a:t>
            </a:r>
            <a:r>
              <a:rPr lang="zh-TW" altLang="en-US" sz="1998" smtClean="0">
                <a:solidFill>
                  <a:srgbClr val="000000"/>
                </a:solidFill>
                <a:latin typeface="新細明體"/>
              </a:rPr>
              <a:t>」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&amp;</a:t>
            </a:r>
            <a:r>
              <a:rPr lang="zh-TW" altLang="en-US" sz="1998" smtClean="0">
                <a:solidFill>
                  <a:srgbClr val="000000"/>
                </a:solidFill>
                <a:latin typeface="新細明體"/>
              </a:rPr>
              <a:t>「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Schematic</a:t>
            </a:r>
            <a:r>
              <a:rPr lang="zh-TW" altLang="en-US" sz="1998" smtClean="0">
                <a:solidFill>
                  <a:srgbClr val="000000"/>
                </a:solidFill>
                <a:latin typeface="新細明體"/>
              </a:rPr>
              <a:t>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96200" algn="l"/>
              </a:tabLst>
              <a:defRPr/>
            </a:pPr>
            <a:endParaRPr lang="zh-TW" altLang="en-US" sz="1998" smtClean="0">
              <a:solidFill>
                <a:srgbClr val="000000"/>
              </a:solidFill>
              <a:latin typeface="新細明體"/>
            </a:endParaRPr>
          </a:p>
          <a:p>
            <a:pPr marL="0" marR="0" lvl="0" indent="0" defTabSz="914400" eaLnBrk="1" fontAlgn="auto" latinLnBrk="0" hangingPunct="1">
              <a:lnSpc>
                <a:spcPts val="2537"/>
              </a:lnSpc>
              <a:buClrTx/>
              <a:buSzTx/>
              <a:buNone/>
              <a:tabLst>
                <a:tab pos="7696200" algn="l"/>
              </a:tabLst>
              <a:defRPr/>
            </a:pPr>
            <a:r>
              <a:rPr lang="zh-TW" altLang="en-US" sz="1998" smtClean="0">
                <a:solidFill>
                  <a:srgbClr val="000000"/>
                </a:solidFill>
                <a:latin typeface="新細明體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29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11760" y="947800"/>
            <a:ext cx="3347648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LVS(4/4)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95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91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481955" y="6285485"/>
            <a:ext cx="91372" cy="210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97"/>
              </a:lnSpc>
            </a:pP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13106" y="947800"/>
            <a:ext cx="3090590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IC-Design Flow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30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369179" y="6285485"/>
            <a:ext cx="182742" cy="210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97"/>
              </a:lnSpc>
            </a:pP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30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15675" y="2978378"/>
            <a:ext cx="6588214" cy="5674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altLang="zh-TW" sz="4800" b="1" smtClean="0">
                <a:solidFill>
                  <a:srgbClr val="000000"/>
                </a:solidFill>
                <a:latin typeface="Times New Roman"/>
              </a:rPr>
              <a:t>Calibre PEX Verification</a:t>
            </a:r>
            <a:endParaRPr lang="zh-TW" altLang="en-US" sz="48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86290" y="1944497"/>
            <a:ext cx="288541" cy="333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9"/>
              </a:lnSpc>
            </a:pPr>
            <a:r>
              <a:rPr lang="en-US" altLang="zh-TW" sz="2400" b="1" smtClean="0">
                <a:solidFill>
                  <a:srgbClr val="FFFFFF"/>
                </a:solidFill>
                <a:latin typeface="新細明體"/>
              </a:rPr>
              <a:t>30</a:t>
            </a:r>
            <a:endParaRPr lang="zh-TW" altLang="en-US" sz="2400" b="1">
              <a:solidFill>
                <a:srgbClr val="FFFFFF"/>
              </a:solidFill>
              <a:latin typeface="新細明體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32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34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35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95700"/>
            <a:ext cx="3175000" cy="787400"/>
          </a:xfrm>
          <a:prstGeom prst="rect">
            <a:avLst/>
          </a:prstGeom>
        </p:spPr>
      </p:pic>
      <p:pic>
        <p:nvPicPr>
          <p:cNvPr id="5" name="圖片 4" descr="ws_336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1968500"/>
            <a:ext cx="5448300" cy="48895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Calibre –gui &amp; -&gt;Rule-&gt; Select PEX rule file -&gt;Select PEX Run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Directory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4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31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31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35560" y="947800"/>
            <a:ext cx="353109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PEX (1/5)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38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3A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3B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095500"/>
            <a:ext cx="6070600" cy="4762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32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Input-&gt;Layout set as DRC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32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35560" y="947800"/>
            <a:ext cx="353109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PEX (2/5)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3D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3F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40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968500"/>
            <a:ext cx="6515100" cy="4889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33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Input-&gt; Netlist -&gt;Select File -&gt; Top Cell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33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35560" y="947800"/>
            <a:ext cx="353109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PEX (3/5)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42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44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45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260600"/>
            <a:ext cx="6197600" cy="4597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6061" y="1304416"/>
            <a:ext cx="144270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34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35" y="1709729"/>
            <a:ext cx="7774564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Output-&gt; Select Extraction Type (R+C+CC) -&gt; File -&gt;Key in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output file name -&gt;Press Run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467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479"/>
              </a:lnSpc>
              <a:buClrTx/>
              <a:buSzTx/>
              <a:buNone/>
              <a:tabLst>
                <a:tab pos="7467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34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35560" y="947800"/>
            <a:ext cx="353109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PEX (4/5)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347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349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34A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0900"/>
            <a:ext cx="9144000" cy="36957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69179" y="6285485"/>
            <a:ext cx="182742" cy="210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97"/>
              </a:lnSpc>
            </a:pP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35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92445" y="1709739"/>
            <a:ext cx="2197718" cy="2331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Parasitic Extraction</a:t>
            </a:r>
            <a:endParaRPr lang="zh-TW" altLang="en-US" sz="1998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35560" y="947800"/>
            <a:ext cx="3531095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Calibre PEX (5/5)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97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99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52600"/>
            <a:ext cx="190500" cy="190500"/>
          </a:xfrm>
          <a:prstGeom prst="rect">
            <a:avLst/>
          </a:prstGeom>
        </p:spPr>
      </p:pic>
      <p:pic>
        <p:nvPicPr>
          <p:cNvPr id="4" name="圖片 3" descr="ws_29A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559300"/>
            <a:ext cx="355600" cy="152400"/>
          </a:xfrm>
          <a:prstGeom prst="rect">
            <a:avLst/>
          </a:prstGeom>
        </p:spPr>
      </p:pic>
      <p:pic>
        <p:nvPicPr>
          <p:cNvPr id="5" name="圖片 4" descr="ws_29B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3124200"/>
            <a:ext cx="152400" cy="381000"/>
          </a:xfrm>
          <a:prstGeom prst="rect">
            <a:avLst/>
          </a:prstGeom>
        </p:spPr>
      </p:pic>
      <p:pic>
        <p:nvPicPr>
          <p:cNvPr id="6" name="圖片 5" descr="ws_29C.tmp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3276600"/>
            <a:ext cx="495300" cy="152400"/>
          </a:xfrm>
          <a:prstGeom prst="rect">
            <a:avLst/>
          </a:prstGeom>
        </p:spPr>
      </p:pic>
      <p:pic>
        <p:nvPicPr>
          <p:cNvPr id="7" name="圖片 6" descr="ws_29D.tmp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4127500"/>
            <a:ext cx="495300" cy="152400"/>
          </a:xfrm>
          <a:prstGeom prst="rect">
            <a:avLst/>
          </a:prstGeom>
        </p:spPr>
      </p:pic>
      <p:pic>
        <p:nvPicPr>
          <p:cNvPr id="8" name="圖片 7" descr="ws_29E.tmp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0" y="4559300"/>
            <a:ext cx="355600" cy="152400"/>
          </a:xfrm>
          <a:prstGeom prst="rect">
            <a:avLst/>
          </a:prstGeom>
        </p:spPr>
      </p:pic>
      <p:pic>
        <p:nvPicPr>
          <p:cNvPr id="9" name="圖片 8" descr="ws_29F.tmp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124200"/>
            <a:ext cx="152400" cy="381000"/>
          </a:xfrm>
          <a:prstGeom prst="rect">
            <a:avLst/>
          </a:prstGeom>
        </p:spPr>
      </p:pic>
      <p:pic>
        <p:nvPicPr>
          <p:cNvPr id="10" name="圖片 9" descr="ws_2A0.tmp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276600"/>
            <a:ext cx="495300" cy="1524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26447" y="1304416"/>
            <a:ext cx="72136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4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4012" y="1753163"/>
            <a:ext cx="8003794" cy="47833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r>
              <a:rPr lang="en-US" altLang="zh-TW" smtClean="0"/>
              <a:t>	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Design Rule check : Reserve the space and the capability for the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process fabrication  (Refer to the design rule 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137"/>
              </a:lnSpc>
              <a:buClrTx/>
              <a:buSzTx/>
              <a:buNone/>
              <a:tabLst>
                <a:tab pos="177800" algn="l"/>
                <a:tab pos="78105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4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41606" y="947800"/>
            <a:ext cx="406970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CMOS Process Flow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A1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A3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7220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26447" y="1304416"/>
            <a:ext cx="72136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5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950335" y="3745560"/>
            <a:ext cx="222240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FF0000"/>
                </a:solidFill>
                <a:latin typeface="Times New Roman"/>
              </a:rPr>
              <a:t>Vi</a:t>
            </a:r>
            <a:endParaRPr lang="zh-TW" altLang="en-US" b="1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929429" y="3745560"/>
            <a:ext cx="260969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TW" b="1" smtClean="0">
                <a:solidFill>
                  <a:srgbClr val="FF0000"/>
                </a:solidFill>
                <a:latin typeface="Times New Roman"/>
              </a:rPr>
              <a:t>Vo</a:t>
            </a:r>
            <a:endParaRPr lang="zh-TW" altLang="en-US" b="1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108069" y="5428289"/>
            <a:ext cx="1502014" cy="10772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1371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Layout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71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71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71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71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599"/>
              </a:lnSpc>
              <a:buClrTx/>
              <a:buSzTx/>
              <a:buNone/>
              <a:tabLst>
                <a:tab pos="1371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5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43483" y="3648562"/>
            <a:ext cx="760657" cy="384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58"/>
              </a:lnSpc>
            </a:pPr>
            <a:r>
              <a:rPr lang="en-US" altLang="zh-TW" sz="3198" b="1" smtClean="0">
                <a:solidFill>
                  <a:srgbClr val="000065"/>
                </a:solidFill>
                <a:latin typeface="Times New Roman"/>
              </a:rPr>
              <a:t>LVS</a:t>
            </a:r>
            <a:endParaRPr lang="zh-TW" altLang="en-US" sz="3198" b="1">
              <a:solidFill>
                <a:srgbClr val="000065"/>
              </a:solidFill>
              <a:latin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67414" y="947800"/>
            <a:ext cx="5471947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Layout vs. Schematic (LVS)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A5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A7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828800"/>
            <a:ext cx="203200" cy="190500"/>
          </a:xfrm>
          <a:prstGeom prst="rect">
            <a:avLst/>
          </a:prstGeom>
        </p:spPr>
      </p:pic>
      <p:pic>
        <p:nvPicPr>
          <p:cNvPr id="4" name="圖片 3" descr="ws_2A8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2400"/>
            <a:ext cx="3225800" cy="4165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6447" y="1304416"/>
            <a:ext cx="72136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6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78009" y="1824029"/>
            <a:ext cx="8298747" cy="47192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r>
              <a:rPr lang="en-US" altLang="zh-TW" smtClean="0"/>
              <a:t>	</a:t>
            </a:r>
            <a:r>
              <a:rPr lang="en-US" altLang="zh-TW" sz="1998" b="1" smtClean="0">
                <a:solidFill>
                  <a:srgbClr val="0000FF"/>
                </a:solidFill>
                <a:latin typeface="Times New Roman"/>
              </a:rPr>
              <a:t>Parasitic : 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resistance and capacitance nor intentionally design into a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chip but are consequences of the layout.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8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998" b="1" smtClean="0">
                <a:solidFill>
                  <a:srgbClr val="0000FF"/>
                </a:solidFill>
                <a:latin typeface="Times New Roman"/>
              </a:rPr>
              <a:t>Post layout Simulation : </a:t>
            </a: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The real signal line has impedance and load, it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will cause the difference between the original circuit and layout .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773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	</a:t>
            </a: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RC extraction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endParaRPr lang="en-US" altLang="zh-TW" sz="2202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606"/>
              </a:lnSpc>
              <a:buClrTx/>
              <a:buSzTx/>
              <a:buNone/>
              <a:tabLst>
                <a:tab pos="177800" algn="l"/>
                <a:tab pos="3365500" algn="l"/>
                <a:tab pos="8102600" algn="l"/>
              </a:tabLst>
              <a:defRPr/>
            </a:pPr>
            <a:r>
              <a:rPr lang="en-US" altLang="zh-TW" sz="2202" b="1" smtClean="0">
                <a:solidFill>
                  <a:srgbClr val="000000"/>
                </a:solidFill>
                <a:latin typeface="Times New Roman"/>
              </a:rPr>
              <a:t>		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6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57914" y="947800"/>
            <a:ext cx="5309146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Parasitic Extraction (PEX)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A9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AB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AC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070100"/>
            <a:ext cx="190500" cy="203200"/>
          </a:xfrm>
          <a:prstGeom prst="rect">
            <a:avLst/>
          </a:prstGeom>
        </p:spPr>
      </p:pic>
      <p:pic>
        <p:nvPicPr>
          <p:cNvPr id="5" name="圖片 4" descr="ws_2AD.tmp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451100"/>
            <a:ext cx="190500" cy="190500"/>
          </a:xfrm>
          <a:prstGeom prst="rect">
            <a:avLst/>
          </a:prstGeom>
        </p:spPr>
      </p:pic>
      <p:pic>
        <p:nvPicPr>
          <p:cNvPr id="6" name="圖片 5" descr="ws_2AE.tmp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81099" y="2692400"/>
            <a:ext cx="6794500" cy="32639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481955" y="6285485"/>
            <a:ext cx="91372" cy="2108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97"/>
              </a:lnSpc>
            </a:pP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7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78360" y="947800"/>
            <a:ext cx="430111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How To Start Laker ?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2435" y="1709729"/>
            <a:ext cx="1667316" cy="2331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Execute X-Win</a:t>
            </a:r>
            <a:endParaRPr lang="zh-TW" altLang="en-US" sz="1998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92435" y="2075489"/>
            <a:ext cx="4103688" cy="6027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8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Connect to the work station by telnet.</a:t>
            </a:r>
          </a:p>
          <a:p>
            <a:pPr>
              <a:lnSpc>
                <a:spcPts val="1000"/>
              </a:lnSpc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874"/>
              </a:lnSpc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Laker &amp;</a:t>
            </a:r>
            <a:endParaRPr lang="zh-TW" altLang="en-US" sz="1998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B0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B2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B3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" y="2120900"/>
            <a:ext cx="5181600" cy="43561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2962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5819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Main Window -&gt; Library -&gt; New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5819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8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6447" y="1304416"/>
            <a:ext cx="72136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8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94769" y="947800"/>
            <a:ext cx="392030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Laker Environment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ws_2B5.tmp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3" name="圖片 2" descr="ws_2B7.tmp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701800"/>
            <a:ext cx="190500" cy="203200"/>
          </a:xfrm>
          <a:prstGeom prst="rect">
            <a:avLst/>
          </a:prstGeom>
        </p:spPr>
      </p:pic>
      <p:pic>
        <p:nvPicPr>
          <p:cNvPr id="4" name="圖片 3" descr="ws_2B8.tmp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2044700"/>
            <a:ext cx="4216400" cy="4394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435" y="1709729"/>
            <a:ext cx="7772962" cy="48346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8"/>
              </a:lnSpc>
              <a:buClrTx/>
              <a:buSzTx/>
              <a:buNone/>
              <a:tabLst>
                <a:tab pos="75819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Key Library Name -&gt;Select Technology File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581900" algn="l"/>
              </a:tabLst>
              <a:defRPr/>
            </a:pPr>
            <a:endParaRPr lang="en-US" altLang="zh-TW" sz="1998" b="1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879"/>
              </a:lnSpc>
              <a:buClrTx/>
              <a:buSzTx/>
              <a:buNone/>
              <a:tabLst>
                <a:tab pos="7581900" algn="l"/>
              </a:tabLst>
              <a:defRPr/>
            </a:pPr>
            <a:r>
              <a:rPr lang="en-US" altLang="zh-TW" sz="1998" b="1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TW" sz="1398" smtClean="0">
                <a:solidFill>
                  <a:srgbClr val="00659A"/>
                </a:solidFill>
                <a:latin typeface="Times New Roman"/>
              </a:rPr>
              <a:t>9</a:t>
            </a:r>
            <a:endParaRPr lang="zh-TW" altLang="en-US" sz="1398">
              <a:solidFill>
                <a:srgbClr val="00659A"/>
              </a:solidFill>
              <a:latin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6447" y="1304416"/>
            <a:ext cx="72136" cy="1667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lang="en-US" altLang="zh-TW" sz="1200" b="1" smtClean="0">
                <a:solidFill>
                  <a:srgbClr val="FFFFFF"/>
                </a:solidFill>
                <a:latin typeface="新細明體"/>
              </a:rPr>
              <a:t>9</a:t>
            </a:r>
            <a:endParaRPr lang="zh-TW" altLang="en-US" sz="1200" b="1">
              <a:solidFill>
                <a:srgbClr val="FFFFFF"/>
              </a:solidFill>
              <a:latin typeface="新細明體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94769" y="947800"/>
            <a:ext cx="3920304" cy="4255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0"/>
              </a:lnSpc>
            </a:pPr>
            <a:r>
              <a:rPr lang="en-US" altLang="zh-TW" sz="3600" b="1" smtClean="0">
                <a:solidFill>
                  <a:srgbClr val="000000"/>
                </a:solidFill>
                <a:latin typeface="Times New Roman"/>
              </a:rPr>
              <a:t>Laker Environment</a:t>
            </a:r>
            <a:endParaRPr lang="zh-TW" altLang="en-US" sz="36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自訂</PresentationFormat>
  <Paragraphs>1001</Paragraphs>
  <Slides>35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larriel</dc:creator>
  <cp:lastModifiedBy>larriel</cp:lastModifiedBy>
  <cp:revision>1</cp:revision>
  <dcterms:created xsi:type="dcterms:W3CDTF">2010-09-16T11:57:19Z</dcterms:created>
  <dcterms:modified xsi:type="dcterms:W3CDTF">2010-09-16T11:57:51Z</dcterms:modified>
</cp:coreProperties>
</file>